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0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38" r:id="rId27"/>
    <p:sldId id="326" r:id="rId28"/>
    <p:sldId id="324" r:id="rId29"/>
    <p:sldId id="329" r:id="rId30"/>
    <p:sldId id="327" r:id="rId31"/>
    <p:sldId id="330" r:id="rId32"/>
    <p:sldId id="331" r:id="rId33"/>
    <p:sldId id="332" r:id="rId34"/>
    <p:sldId id="336" r:id="rId35"/>
    <p:sldId id="333" r:id="rId36"/>
    <p:sldId id="334" r:id="rId37"/>
    <p:sldId id="335" r:id="rId38"/>
    <p:sldId id="337" r:id="rId39"/>
    <p:sldId id="328" r:id="rId40"/>
    <p:sldId id="317" r:id="rId41"/>
    <p:sldId id="304" r:id="rId42"/>
    <p:sldId id="318" r:id="rId43"/>
    <p:sldId id="282" r:id="rId44"/>
    <p:sldId id="310" r:id="rId45"/>
    <p:sldId id="301" r:id="rId46"/>
    <p:sldId id="302" r:id="rId47"/>
    <p:sldId id="303" r:id="rId48"/>
    <p:sldId id="3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A7FF"/>
    <a:srgbClr val="92C6FF"/>
    <a:srgbClr val="FF635B"/>
    <a:srgbClr val="6666FF"/>
    <a:srgbClr val="CC66FF"/>
    <a:srgbClr val="A279FF"/>
    <a:srgbClr val="FF9F9A"/>
    <a:srgbClr val="DDDDDD"/>
    <a:srgbClr val="DB4406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8758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with outline?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1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completing tasks, </a:t>
              </a:r>
              <a:r>
                <a:rPr lang="en-US" sz="2000" i="1" dirty="0">
                  <a:solidFill>
                    <a:sysClr val="windowText" lastClr="000000"/>
                  </a:solidFill>
                </a:rPr>
                <a:t>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808FEC-35E4-9123-7A69-8FDE3795980B}"/>
              </a:ext>
            </a:extLst>
          </p:cNvPr>
          <p:cNvGrpSpPr/>
          <p:nvPr/>
        </p:nvGrpSpPr>
        <p:grpSpPr>
          <a:xfrm>
            <a:off x="2862163" y="3422141"/>
            <a:ext cx="1840636" cy="1364654"/>
            <a:chOff x="2818958" y="3429000"/>
            <a:chExt cx="1840636" cy="136465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D83DE8-5D5C-AA3D-6D85-BA085C22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8958" y="4224213"/>
              <a:ext cx="529896" cy="569441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55F940-8CFA-BC67-7FD6-E6DF0941D899}"/>
                </a:ext>
              </a:extLst>
            </p:cNvPr>
            <p:cNvCxnSpPr>
              <a:cxnSpLocks/>
            </p:cNvCxnSpPr>
            <p:nvPr/>
          </p:nvCxnSpPr>
          <p:spPr>
            <a:xfrm>
              <a:off x="3852324" y="4202422"/>
              <a:ext cx="807270" cy="430169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205D648-9BCA-49CE-8814-2050B42EB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984" y="3429000"/>
              <a:ext cx="611144" cy="435066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776835-2397-4718-0D23-2989D4CD6EE9}"/>
                </a:ext>
              </a:extLst>
            </p:cNvPr>
            <p:cNvSpPr txBox="1"/>
            <p:nvPr/>
          </p:nvSpPr>
          <p:spPr>
            <a:xfrm>
              <a:off x="3414848" y="4045102"/>
              <a:ext cx="515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B482"/>
                  </a:solidFill>
                </a:rPr>
                <a:t>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hybrid centralized-decentralized network topology available in Mothership-Passenger systems be used to solve complex orienteering problems?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Decentralized Planning with Decentralized Monte Carlo Tree Search (Dec-MCTS)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Centralized Planning with Simulation-Biased Randomized Variable Neighborhood Search (Sim-BRVNS)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Sim-BRVNS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coordinate and adapt multi-robot behaviors to complete complex tasks 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Provide each Passenger with a set of domain-inspired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842BB7-939A-E90A-C747-B8493A0A606C}"/>
              </a:ext>
            </a:extLst>
          </p:cNvPr>
          <p:cNvGrpSpPr/>
          <p:nvPr/>
        </p:nvGrpSpPr>
        <p:grpSpPr>
          <a:xfrm>
            <a:off x="2659382" y="2191155"/>
            <a:ext cx="2122802" cy="472916"/>
            <a:chOff x="1600310" y="1949754"/>
            <a:chExt cx="2122802" cy="4729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9B62C0-05C2-77DF-F70A-4D896FFF91F7}"/>
                </a:ext>
              </a:extLst>
            </p:cNvPr>
            <p:cNvSpPr/>
            <p:nvPr/>
          </p:nvSpPr>
          <p:spPr>
            <a:xfrm>
              <a:off x="3250196" y="1949754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2699EF-C02B-97C2-2DCB-68317C31F423}"/>
                </a:ext>
              </a:extLst>
            </p:cNvPr>
            <p:cNvGrpSpPr/>
            <p:nvPr/>
          </p:nvGrpSpPr>
          <p:grpSpPr>
            <a:xfrm rot="20142887">
              <a:off x="1600310" y="2099574"/>
              <a:ext cx="423117" cy="195144"/>
              <a:chOff x="2433671" y="4078667"/>
              <a:chExt cx="423117" cy="19514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34056D0-C3DF-AA67-662B-E50529BB88CC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AA3BE5D-74DB-312C-B213-67469345B1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A6531CA-AC54-F055-3CCC-221AA613D271}"/>
                </a:ext>
              </a:extLst>
            </p:cNvPr>
            <p:cNvCxnSpPr/>
            <p:nvPr/>
          </p:nvCxnSpPr>
          <p:spPr>
            <a:xfrm>
              <a:off x="2149039" y="2232762"/>
              <a:ext cx="92885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2067E6-4199-D063-E483-63BF6BB1D69C}"/>
              </a:ext>
            </a:extLst>
          </p:cNvPr>
          <p:cNvGrpSpPr/>
          <p:nvPr/>
        </p:nvGrpSpPr>
        <p:grpSpPr>
          <a:xfrm>
            <a:off x="6565143" y="2113497"/>
            <a:ext cx="3413311" cy="1055031"/>
            <a:chOff x="6591679" y="1841475"/>
            <a:chExt cx="3413311" cy="10550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8E04C4-BA1C-D47C-0DB2-39521F63E995}"/>
                </a:ext>
              </a:extLst>
            </p:cNvPr>
            <p:cNvGrpSpPr/>
            <p:nvPr/>
          </p:nvGrpSpPr>
          <p:grpSpPr>
            <a:xfrm rot="8446323">
              <a:off x="6591679" y="1983320"/>
              <a:ext cx="423117" cy="195144"/>
              <a:chOff x="2433671" y="4078667"/>
              <a:chExt cx="423117" cy="19514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FD22DD-ECB1-21E3-B37F-360B51D1B343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67AEEB9F-D3A5-FA16-6B64-9DF7AC7DF4A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B76BEF-8F63-90D2-4267-D12D101BBEF0}"/>
                </a:ext>
              </a:extLst>
            </p:cNvPr>
            <p:cNvGrpSpPr/>
            <p:nvPr/>
          </p:nvGrpSpPr>
          <p:grpSpPr>
            <a:xfrm rot="21001930">
              <a:off x="9581873" y="2041987"/>
              <a:ext cx="423117" cy="195144"/>
              <a:chOff x="2433671" y="4078667"/>
              <a:chExt cx="423117" cy="19514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D3B5FCC-3955-88B3-4691-2E04908E295E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3" name="Flowchart: Manual Operation 22">
                <a:extLst>
                  <a:ext uri="{FF2B5EF4-FFF2-40B4-BE49-F238E27FC236}">
                    <a16:creationId xmlns:a16="http://schemas.microsoft.com/office/drawing/2014/main" id="{F67EED09-83A2-0F4D-45BF-055ACFCB3A5D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2B9318-53EF-0928-023E-1C06DB4EA44A}"/>
                </a:ext>
              </a:extLst>
            </p:cNvPr>
            <p:cNvGrpSpPr/>
            <p:nvPr/>
          </p:nvGrpSpPr>
          <p:grpSpPr>
            <a:xfrm rot="17756286">
              <a:off x="7500823" y="2587376"/>
              <a:ext cx="423117" cy="195144"/>
              <a:chOff x="2433671" y="4078667"/>
              <a:chExt cx="423117" cy="19514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47C30E-A95D-EC06-F1E3-C629AC4CB4E8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3FC7ABF-9A86-A7BD-9AFF-D1369078A045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FA3343-D326-B464-BEFD-066B8FC9DF5C}"/>
                </a:ext>
              </a:extLst>
            </p:cNvPr>
            <p:cNvSpPr/>
            <p:nvPr/>
          </p:nvSpPr>
          <p:spPr>
            <a:xfrm>
              <a:off x="8108652" y="1841475"/>
              <a:ext cx="360238" cy="36023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052253-EB8C-8C63-6C5A-FAA5177E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586" y="2021594"/>
              <a:ext cx="346185" cy="46513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E3080B-C10E-8171-4E56-6125297C9702}"/>
              </a:ext>
            </a:extLst>
          </p:cNvPr>
          <p:cNvGrpSpPr/>
          <p:nvPr/>
        </p:nvGrpSpPr>
        <p:grpSpPr>
          <a:xfrm>
            <a:off x="2529291" y="3449328"/>
            <a:ext cx="2339546" cy="1740874"/>
            <a:chOff x="1549898" y="3322937"/>
            <a:chExt cx="2339546" cy="17408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DDEE863-A9C5-432F-3DB1-999359712081}"/>
                </a:ext>
              </a:extLst>
            </p:cNvPr>
            <p:cNvSpPr/>
            <p:nvPr/>
          </p:nvSpPr>
          <p:spPr>
            <a:xfrm>
              <a:off x="2382620" y="427415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1D386B-7C2F-CF91-AB11-CF57E5CC9DF4}"/>
                </a:ext>
              </a:extLst>
            </p:cNvPr>
            <p:cNvGrpSpPr/>
            <p:nvPr/>
          </p:nvGrpSpPr>
          <p:grpSpPr>
            <a:xfrm>
              <a:off x="2642540" y="4539883"/>
              <a:ext cx="423117" cy="195144"/>
              <a:chOff x="2433671" y="4078667"/>
              <a:chExt cx="423117" cy="1951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68DF1A-B909-07E6-121E-18E988D0F862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" name="Flowchart: Manual Operation 30">
                <a:extLst>
                  <a:ext uri="{FF2B5EF4-FFF2-40B4-BE49-F238E27FC236}">
                    <a16:creationId xmlns:a16="http://schemas.microsoft.com/office/drawing/2014/main" id="{CACF23E4-35E0-0FD6-3602-9896CF0FAB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5912AC-A411-6436-DAE8-8A3A90C12AD9}"/>
                </a:ext>
              </a:extLst>
            </p:cNvPr>
            <p:cNvSpPr/>
            <p:nvPr/>
          </p:nvSpPr>
          <p:spPr>
            <a:xfrm>
              <a:off x="2266344" y="3322937"/>
              <a:ext cx="1623100" cy="1251431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0703B0-B2D4-3185-E124-E62F9FE8871B}"/>
                </a:ext>
              </a:extLst>
            </p:cNvPr>
            <p:cNvSpPr/>
            <p:nvPr/>
          </p:nvSpPr>
          <p:spPr>
            <a:xfrm>
              <a:off x="1549898" y="4008377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C660C5-C3CB-3E74-1B77-9C13F6E7C26D}"/>
                </a:ext>
              </a:extLst>
            </p:cNvPr>
            <p:cNvCxnSpPr>
              <a:cxnSpLocks/>
            </p:cNvCxnSpPr>
            <p:nvPr/>
          </p:nvCxnSpPr>
          <p:spPr>
            <a:xfrm>
              <a:off x="3113185" y="4786303"/>
              <a:ext cx="512884" cy="1835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DAA444-BD9D-B2ED-D5BD-8A7F3CE64808}"/>
              </a:ext>
            </a:extLst>
          </p:cNvPr>
          <p:cNvGrpSpPr/>
          <p:nvPr/>
        </p:nvGrpSpPr>
        <p:grpSpPr>
          <a:xfrm>
            <a:off x="6638623" y="3762372"/>
            <a:ext cx="3660533" cy="1226463"/>
            <a:chOff x="6937080" y="3688641"/>
            <a:chExt cx="3660533" cy="12264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DCF8A0B-FA8F-C414-C3B7-FADA6F280548}"/>
                </a:ext>
              </a:extLst>
            </p:cNvPr>
            <p:cNvSpPr/>
            <p:nvPr/>
          </p:nvSpPr>
          <p:spPr>
            <a:xfrm>
              <a:off x="8570256" y="3715819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5" name="Flowchart: Manual Operation 34">
              <a:extLst>
                <a:ext uri="{FF2B5EF4-FFF2-40B4-BE49-F238E27FC236}">
                  <a16:creationId xmlns:a16="http://schemas.microsoft.com/office/drawing/2014/main" id="{3862F819-C998-DBC0-89C7-6D1CF81671D6}"/>
                </a:ext>
              </a:extLst>
            </p:cNvPr>
            <p:cNvSpPr/>
            <p:nvPr/>
          </p:nvSpPr>
          <p:spPr>
            <a:xfrm rot="5400000">
              <a:off x="8273851" y="3846424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94673A-3E64-FB3B-F7FD-686753D8E439}"/>
                </a:ext>
              </a:extLst>
            </p:cNvPr>
            <p:cNvGrpSpPr/>
            <p:nvPr/>
          </p:nvGrpSpPr>
          <p:grpSpPr>
            <a:xfrm rot="19000082">
              <a:off x="6937080" y="4719960"/>
              <a:ext cx="423117" cy="195144"/>
              <a:chOff x="2433671" y="4078667"/>
              <a:chExt cx="423117" cy="19514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8376D3A-802D-26C2-270D-59EFC6A06D70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Flowchart: Manual Operation 37">
                <a:extLst>
                  <a:ext uri="{FF2B5EF4-FFF2-40B4-BE49-F238E27FC236}">
                    <a16:creationId xmlns:a16="http://schemas.microsoft.com/office/drawing/2014/main" id="{3F272814-208D-0C3D-7336-254CA5BAB2B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F849E-F58C-2745-5711-9097CD5B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277" y="4403203"/>
              <a:ext cx="1119611" cy="38241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14561" y="1905000"/>
            <a:ext cx="0" cy="30805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3229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Priorities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Priorities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Priorities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913884" y="5244014"/>
            <a:ext cx="503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priorities (specializations)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CE3F-1F57-1A31-57D1-64E8E6B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F509C-6546-3B9F-7320-69D417F18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MCAPS contd.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E7979-3ED0-ECA9-283E-A194C411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FA4D14-E1E1-4888-417C-A5BD850A8C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3B9B58-85CB-93A0-D520-51011F5B428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4FE88EE-CB10-930D-5727-57D59303E86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4A95C7-6CB8-26BD-153C-BC4A83AF1D3B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300EA1-159D-F231-97E5-7D74AAED5A1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D8AD15C-0B2C-6FA8-FFA8-59CABB2AD0C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CA5C6C-EE36-02B9-165F-EA9ED092F1C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557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BDFE4-B0AD-DAD8-A88F-5DE373E0B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5043B-EEE5-2445-7901-FDBB98E5B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Coordinated Hardware Deployments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843FE-5C93-CB14-2F1D-1896D492E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F6D9-0123-EAEC-D6D4-1A15AB29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59172-992F-3AEF-AB1C-378231AE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Discussion?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879F5-EDDD-0396-B8BB-71EB3F75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09DB6-CB04-14D3-4793-E5FA31ABA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A4FFC6E-8D88-AA50-BE49-A945A47EA71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73CF31-CEEC-8DC0-D597-42B6B3B1208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B12B40-E712-8E86-F56B-F827829405C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6F778A-7297-A2E7-4A16-08578CDC833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0661A2-E6C6-AF0A-F9E4-AD53655D660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ECE33A-3B45-4B1B-107E-F55B875C6B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3A07D0A-F79A-026B-2259-F5A3B95E2C8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333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D5424-A18B-19C2-8434-EDC01B3B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4512-CFA6-03AF-D29A-5A18892C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D573-5CAD-F3F5-601E-FB66DCFB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C4B9-69FD-976F-BBD4-B7A99388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C4A8FC-87BD-97EF-16CC-4AF430E16D3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3D1FF35-E61F-D4F7-C98E-0067AF57222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B8C05C5-5B47-F229-779C-DFDF651842C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FC28800-8AD1-830D-CEF1-67A1777B57E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CEB9B54-7F2E-4494-6559-035FC066C3D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D3DC96F-914A-8387-EA1F-62660116CA8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694FFA-6BED-563E-9967-DC8CAD91CDD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9417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39381-3FB6-FE4A-3894-543B9220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80" y="1180642"/>
            <a:ext cx="1633678" cy="1633678"/>
          </a:xfrm>
          <a:prstGeom prst="rect">
            <a:avLst/>
          </a:prstGeom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List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How to best do these in slides?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Mothership’s global perspective and computational advantages to bolster decentralized Passenger mission planning routines?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7805</TotalTime>
  <Words>1977</Words>
  <Application>Microsoft Office PowerPoint</Application>
  <PresentationFormat>Widescreen</PresentationFormat>
  <Paragraphs>469</Paragraphs>
  <Slides>48</Slides>
  <Notes>22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Research Gap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Globally-Aligned Behaviors</vt:lpstr>
      <vt:lpstr>Emergent Behaviors with Reinforcement Learning</vt:lpstr>
      <vt:lpstr>Mothership-Coordinated Adaptive Passenger Specializations (MCAPS)</vt:lpstr>
      <vt:lpstr>MCAPS contd.</vt:lpstr>
      <vt:lpstr>Training the Coordination Policy</vt:lpstr>
      <vt:lpstr>Simulation Environment</vt:lpstr>
      <vt:lpstr>Training Evaluation – Specialization Adaptation</vt:lpstr>
      <vt:lpstr>Evaluations Against Hybrid-Decentralized &amp; Heuristics </vt:lpstr>
      <vt:lpstr>Evaluations Discussion?</vt:lpstr>
      <vt:lpstr>Hardware Trials</vt:lpstr>
      <vt:lpstr>Greedy vs Coordinated Hardware Deployments</vt:lpstr>
      <vt:lpstr>Hardware Discussion?</vt:lpstr>
      <vt:lpstr>Contribution 2 Conclusions</vt:lpstr>
      <vt:lpstr>Conclusions</vt:lpstr>
      <vt:lpstr>Thesis Summary</vt:lpstr>
      <vt:lpstr>Thesis Contributions</vt:lpstr>
      <vt:lpstr>Future Work</vt:lpstr>
      <vt:lpstr>PowerPoint Presentation</vt:lpstr>
      <vt:lpstr>Image References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38</cp:revision>
  <dcterms:created xsi:type="dcterms:W3CDTF">2025-05-05T17:12:51Z</dcterms:created>
  <dcterms:modified xsi:type="dcterms:W3CDTF">2025-09-04T16:44:56Z</dcterms:modified>
</cp:coreProperties>
</file>